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5B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7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1958C-5BD0-F0A3-D226-065C752A93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5552A1-8509-F407-9A26-C6F3C5E97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07BFE-D963-3E3B-0108-1AE16A0DA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0ECEC-7CBD-C791-9CFE-D8B7BFDB0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75936-1F17-F623-0CE1-A2E42FE2A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961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499FC-A091-2C42-D24F-3807BF627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D2042C-FBA1-E579-B5B8-2283BF219A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8B5C7-0881-E232-B6D7-9B9D0FEF2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FF231-7D51-5E17-420A-2F12E93CC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DF4E6-5D56-6406-465F-8A74A233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7536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166D3C-4185-70A4-45D2-4817D675D1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DD9B8A-2CA1-2E1B-FE6B-B735AD4173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A4763-1866-B669-E68D-1C01929D5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50D7B-EE92-DA88-0986-7F3E4CB32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520AE-130B-C80F-8231-537D95322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841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A55B3-2B29-F6B1-1E63-2A48C89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9D4E4-D212-CB39-DDC9-408ECB4D5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65D79-4A7A-713D-48D1-5BE894CC4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355F4-C076-51D2-48AE-211EB3526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E121D-9A1C-EB9C-7F24-4DFF693FE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106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A9B52-9519-B52A-CF6B-EFA63104D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0CD46-9CC1-53FB-9335-82E41B280F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40955-706C-EADB-8C5A-09CA80097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53D6B2-7E65-FC97-C3DE-1E287F89B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CB3B7-4435-68D9-102A-8D8918AB2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6553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D0659-8A99-EB8E-02F8-324086A9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F444D-BCE6-D775-819E-2F7C1165C2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A3D32-368D-0672-E849-B6E3BAAE2C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EE118-7209-65E9-9C98-DCA2CEDAC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47F655-8429-D048-5993-AB7D3F4C5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5868B-1149-3FCA-5FA6-DC76F51B5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6902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5E9E8-F530-4486-80EF-5A70A264D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4AB1F5-06A7-05A1-3F94-000CB41D5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8805D-540C-D388-96BF-2E0D2AD004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D2F427-CDFB-D5A9-0025-512365FBAB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43F2DD-D4BB-DA73-43E6-7908257DC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D17A6E-9A4F-374F-6DCA-DEC38C3FF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09CA75-9A3C-7E0B-E368-6BA3E0D8D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28A430-63EC-4073-5229-0ABE351C9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1399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38E3D-CEBE-ED82-C9FF-9E345959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77ACBB-88EB-42FB-D0F7-0840972D0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05D197-5F86-D1A2-E29B-5AD331705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C7833-00C2-7CD8-6A89-0B2B4728F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98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CB32A7-B264-5111-8A94-E99FD7B4F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6DE7A6-7AEC-5D03-6E66-4ED0CD57F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19137-11B2-7E55-9C28-5ED671BA0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94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36175-1960-B34E-92F3-8B6AD610D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23231-E662-10BF-C04C-70782D39B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55AB55-A5B0-45F8-3D2C-2CF629139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4F38F-77F7-81EE-7F4B-10787CD5A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5057A-8B6C-E965-6D27-32F7B6C6C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DC4A2-71FA-E60E-CCD5-612DC9050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1932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F671E-58C9-DABC-5ADA-47EA5FDC7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22E296-442B-63E9-ADBF-D645D31DC4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36983-9145-CF44-F611-38310B8EC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C4796-6D63-B14A-7A84-2BABBAA55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EC05A-3ED2-0D04-224E-7CA20F56E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089111-A669-1B65-06A1-5D39C6AE3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6733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3C6221-DB09-1B5A-DE50-6C1787784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F903D6-DA91-4A03-AB47-19B806B7F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3570B-3148-6083-D43E-77887735C0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908BD-73A7-4255-A9CE-91D7ECE22876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D504E-82BD-67DD-253F-A36F45B88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B6F6A-56A1-D48A-3966-6C2A235DA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A5AEA2-3D87-4136-9BD9-ACA9C55E0B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622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0EC12BC-10CC-5937-5EC1-52300CCDA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760C72B2-EAB0-6A1E-901B-9F9823DD65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859333"/>
              </p:ext>
            </p:extLst>
          </p:nvPr>
        </p:nvGraphicFramePr>
        <p:xfrm>
          <a:off x="1184796" y="1568387"/>
          <a:ext cx="9822408" cy="4924324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3274136">
                  <a:extLst>
                    <a:ext uri="{9D8B030D-6E8A-4147-A177-3AD203B41FA5}">
                      <a16:colId xmlns:a16="http://schemas.microsoft.com/office/drawing/2014/main" val="1709650725"/>
                    </a:ext>
                  </a:extLst>
                </a:gridCol>
                <a:gridCol w="3274136">
                  <a:extLst>
                    <a:ext uri="{9D8B030D-6E8A-4147-A177-3AD203B41FA5}">
                      <a16:colId xmlns:a16="http://schemas.microsoft.com/office/drawing/2014/main" val="4121909928"/>
                    </a:ext>
                  </a:extLst>
                </a:gridCol>
                <a:gridCol w="3274136">
                  <a:extLst>
                    <a:ext uri="{9D8B030D-6E8A-4147-A177-3AD203B41FA5}">
                      <a16:colId xmlns:a16="http://schemas.microsoft.com/office/drawing/2014/main" val="3924336911"/>
                    </a:ext>
                  </a:extLst>
                </a:gridCol>
              </a:tblGrid>
              <a:tr h="271951">
                <a:tc>
                  <a:txBody>
                    <a:bodyPr/>
                    <a:lstStyle/>
                    <a:p>
                      <a:r>
                        <a:rPr lang="en-IN" sz="1400" b="1"/>
                        <a:t>Reason Category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Specific Factors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 dirty="0"/>
                        <a:t>Explanation</a:t>
                      </a:r>
                      <a:endParaRPr lang="en-IN" sz="1400" dirty="0"/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2993987973"/>
                  </a:ext>
                </a:extLst>
              </a:tr>
              <a:tr h="476353">
                <a:tc>
                  <a:txBody>
                    <a:bodyPr/>
                    <a:lstStyle/>
                    <a:p>
                      <a:r>
                        <a:rPr lang="en-IN" sz="1400" b="1"/>
                        <a:t>Cost Savings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Lower Ownership Costs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Includes reduced fuel, maintenance, and overall expenses.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403340781"/>
                  </a:ext>
                </a:extLst>
              </a:tr>
              <a:tr h="476353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Government Incentives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Tax credits and rebates lower the upfront cost of EVs.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2144667891"/>
                  </a:ext>
                </a:extLst>
              </a:tr>
              <a:tr h="675476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Resale Value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Increasing demand improves resale value, making EVs a more attractive investment.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1016812441"/>
                  </a:ext>
                </a:extLst>
              </a:tr>
              <a:tr h="675476">
                <a:tc>
                  <a:txBody>
                    <a:bodyPr/>
                    <a:lstStyle/>
                    <a:p>
                      <a:r>
                        <a:rPr lang="en-IN" sz="1400" b="1"/>
                        <a:t>Environmental Concerns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Carbon Footprint Reduction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EVs produce zero emissions, aligning with eco-conscious lifestyles.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1681852098"/>
                  </a:ext>
                </a:extLst>
              </a:tr>
              <a:tr h="476353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Air Quality Improvement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Reduces urban air pollution, addressing health concerns.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1754532453"/>
                  </a:ext>
                </a:extLst>
              </a:tr>
              <a:tr h="476353">
                <a:tc>
                  <a:txBody>
                    <a:bodyPr/>
                    <a:lstStyle/>
                    <a:p>
                      <a:r>
                        <a:rPr lang="en-IN" sz="1400" b="1"/>
                        <a:t>Government Incentives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Financial Incentives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400"/>
                        <a:t>Includes tax credits, rebates, and other financial benefits.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474960896"/>
                  </a:ext>
                </a:extLst>
              </a:tr>
              <a:tr h="675476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/>
                        <a:t>Regulatory Push</a:t>
                      </a:r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/>
                        <a:t>Stricter emissions standards and future ICE bans encourage EV adoption.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1190187294"/>
                  </a:ext>
                </a:extLst>
              </a:tr>
              <a:tr h="675476">
                <a:tc>
                  <a:txBody>
                    <a:bodyPr/>
                    <a:lstStyle/>
                    <a:p>
                      <a:endParaRPr lang="en-IN" sz="140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IN" sz="1400" b="1" dirty="0"/>
                        <a:t>Infrastructure Support</a:t>
                      </a:r>
                      <a:endParaRPr lang="en-IN" sz="1400" dirty="0"/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Expanded charging networks reduce range anxiety and support ownership.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2045709403"/>
                  </a:ext>
                </a:extLst>
              </a:tr>
            </a:tbl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269A0B66-88C4-CA3E-FFCD-C50CDFC0978B}"/>
              </a:ext>
            </a:extLst>
          </p:cNvPr>
          <p:cNvSpPr/>
          <p:nvPr/>
        </p:nvSpPr>
        <p:spPr>
          <a:xfrm>
            <a:off x="490515" y="131975"/>
            <a:ext cx="3761295" cy="4430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200" dirty="0"/>
              <a:t>Secondary Research Questions: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E35383C-71FF-BB8E-86D0-1EBD627A3DF0}"/>
              </a:ext>
            </a:extLst>
          </p:cNvPr>
          <p:cNvSpPr txBox="1"/>
          <p:nvPr/>
        </p:nvSpPr>
        <p:spPr>
          <a:xfrm>
            <a:off x="490515" y="694929"/>
            <a:ext cx="11481847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are the primary reasons for customers choosing 4-wheeler EVs in 2023 and 2024 (cost savings, environmental concerns, government incentives)? 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258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4A4C7AA-37FF-3C79-EB66-967FDA835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ABA8C0-2709-739A-11D0-CDEA8C6FA8D8}"/>
              </a:ext>
            </a:extLst>
          </p:cNvPr>
          <p:cNvSpPr txBox="1"/>
          <p:nvPr/>
        </p:nvSpPr>
        <p:spPr>
          <a:xfrm>
            <a:off x="462234" y="1387673"/>
            <a:ext cx="11394649" cy="49525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b="1" u="sng" dirty="0"/>
              <a:t>Impact of Government Incentives and Subsidies on EV Adoption Rates</a:t>
            </a:r>
          </a:p>
          <a:p>
            <a:pPr algn="just">
              <a:lnSpc>
                <a:spcPct val="150000"/>
              </a:lnSpc>
            </a:pPr>
            <a:r>
              <a:rPr lang="en-US" sz="1400" b="1" dirty="0"/>
              <a:t>Influence on Adoption Rates: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Cost Reduction:</a:t>
            </a:r>
            <a:r>
              <a:rPr lang="en-US" sz="1400" dirty="0"/>
              <a:t> Subsidies and tax rebates lower the upfront cost of EVs, making them more affordable and boosting adoption.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Market Growth:</a:t>
            </a:r>
            <a:r>
              <a:rPr lang="en-US" sz="1400" dirty="0"/>
              <a:t> Incentives encourage consumers to switch from traditional vehicles, with a significant impact on the 2-wheeler market.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Infrastructure Development:</a:t>
            </a:r>
            <a:r>
              <a:rPr lang="en-US" sz="1400" dirty="0"/>
              <a:t> Support for charging infrastructure reduces range anxiety, particularly important for 4-wheeler adoption.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Consumer Behavior:</a:t>
            </a:r>
            <a:r>
              <a:rPr lang="en-US" sz="1400" dirty="0"/>
              <a:t> Incentives can influence purchase decisions, especially for 4-wheelers where the investment is higher.</a:t>
            </a:r>
          </a:p>
          <a:p>
            <a:pPr algn="just">
              <a:lnSpc>
                <a:spcPct val="150000"/>
              </a:lnSpc>
            </a:pPr>
            <a:r>
              <a:rPr lang="en-US" sz="1400" b="1" dirty="0"/>
              <a:t>Adoption Rates by Vehicle Type: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2-Wheelers:</a:t>
            </a:r>
            <a:r>
              <a:rPr lang="en-US" sz="1400" dirty="0"/>
              <a:t> High adoption due to affordability and urban commuting needs.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4-Wheelers:</a:t>
            </a:r>
            <a:r>
              <a:rPr lang="en-US" sz="1400" dirty="0"/>
              <a:t> Growing adoption, driven by cost savings and environmental concerns.</a:t>
            </a:r>
          </a:p>
          <a:p>
            <a:pPr algn="just">
              <a:lnSpc>
                <a:spcPct val="150000"/>
              </a:lnSpc>
            </a:pPr>
            <a:r>
              <a:rPr lang="en-US" sz="1400" b="1" dirty="0"/>
              <a:t>Key States in India Providing Subsidies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Delhi:</a:t>
            </a:r>
            <a:r>
              <a:rPr lang="en-US" sz="1400" dirty="0"/>
              <a:t> High subsidies for both 2-wheelers and 4-wheelers, plus road tax and registration fee exemptions.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Maharashtra:</a:t>
            </a:r>
            <a:r>
              <a:rPr lang="en-US" sz="1400" dirty="0"/>
              <a:t> Significant subsidies and incentives for charging infrastructure.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Gujarat:</a:t>
            </a:r>
            <a:r>
              <a:rPr lang="en-US" sz="1400" dirty="0"/>
              <a:t> Attractive subsidies based on battery capacity, plus reduced electricity tariffs.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Tamil Nadu:</a:t>
            </a:r>
            <a:r>
              <a:rPr lang="en-US" sz="1400" dirty="0"/>
              <a:t> Focus on 2-wheeler subsidies and incentives for EV manufacturing.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/>
              <a:t>Karnataka:</a:t>
            </a:r>
            <a:r>
              <a:rPr lang="en-US" sz="1400" dirty="0"/>
              <a:t> Early adopter with subsidies and support for infrastructure development.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040ACD-14EB-EDFF-67D4-CB39F91322DF}"/>
              </a:ext>
            </a:extLst>
          </p:cNvPr>
          <p:cNvSpPr txBox="1"/>
          <p:nvPr/>
        </p:nvSpPr>
        <p:spPr>
          <a:xfrm>
            <a:off x="462234" y="449832"/>
            <a:ext cx="11481847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How do government incentives and subsidies impact the adoption rates of 2-wheelers and 4-wheelers? Which states in India provided most subsidies? 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835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417E35-B6DD-75F0-4906-AC90E9A85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" y="0"/>
            <a:ext cx="12190588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4856A0A-7C81-DE29-9E4F-9612E619C21B}"/>
              </a:ext>
            </a:extLst>
          </p:cNvPr>
          <p:cNvSpPr/>
          <p:nvPr/>
        </p:nvSpPr>
        <p:spPr>
          <a:xfrm>
            <a:off x="141723" y="5769204"/>
            <a:ext cx="2017336" cy="1088795"/>
          </a:xfrm>
          <a:prstGeom prst="rect">
            <a:avLst/>
          </a:prstGeom>
          <a:solidFill>
            <a:srgbClr val="7B5B4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DE70FF-E74D-7FC1-4742-D4157DD5FEDF}"/>
              </a:ext>
            </a:extLst>
          </p:cNvPr>
          <p:cNvSpPr txBox="1"/>
          <p:nvPr/>
        </p:nvSpPr>
        <p:spPr>
          <a:xfrm>
            <a:off x="141723" y="774412"/>
            <a:ext cx="9124825" cy="5866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Virat Kohli</a:t>
            </a:r>
            <a:r>
              <a:rPr lang="en-US" dirty="0">
                <a:solidFill>
                  <a:srgbClr val="FFC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would be a strong choice as a brand ambassador for </a:t>
            </a:r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AtliQ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Motors' EV/Hybrid vehicles. Here’s why: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Massive Following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Virat Kohli is one of the most popular cricketers in India and has a huge fan base. His endorsement could significantly increase the visibility of </a:t>
            </a:r>
            <a:r>
              <a:rPr lang="en-US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AtliQ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Motors' vehicles.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Youth Appeal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Kohli’s image resonates strongly with younger audiences, who are often more inclined towards innovative and sustainable technologies.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Dynamic Personality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His dynamic and ambitious personality aligns well with the cutting-edge and forward-looking nature of EV/Hybrid vehicles.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Commitment to Health and Fitness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Kohli’s focus on health and fitness can be linked to the environmentally friendly aspect of EVs, promoting a lifestyle that values both personal well-being and sustainability.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Overall, Kohli's widespread appeal, energetic personality, and positive image make him an ideal choice for promoting a modern, innovative product like EV/Hybrid vehicles. Few Brands he already ambassador of </a:t>
            </a:r>
            <a:r>
              <a:rPr lang="en-US" sz="1800" b="1" i="0" kern="120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Audi, Puma , Wrogn, Myntra, Pears etc.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078DBE-8BA0-E8AD-33E9-54C449416AB9}"/>
              </a:ext>
            </a:extLst>
          </p:cNvPr>
          <p:cNvSpPr txBox="1"/>
          <p:nvPr/>
        </p:nvSpPr>
        <p:spPr>
          <a:xfrm>
            <a:off x="141723" y="62614"/>
            <a:ext cx="9124825" cy="64918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Who should be the brand ambassador if </a:t>
            </a:r>
            <a:r>
              <a:rPr lang="en-US" dirty="0" err="1">
                <a:solidFill>
                  <a:schemeClr val="bg1"/>
                </a:solidFill>
              </a:rPr>
              <a:t>AtliQ</a:t>
            </a:r>
            <a:r>
              <a:rPr lang="en-US" dirty="0">
                <a:solidFill>
                  <a:schemeClr val="bg1"/>
                </a:solidFill>
              </a:rPr>
              <a:t> Motors launches their EV/Hybrid vehicles in India and why?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61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EB9FC68-DA6F-3A9E-76BA-86190BA78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FAAA0A-4CE9-DA2C-79A3-88AE524EAF7C}"/>
              </a:ext>
            </a:extLst>
          </p:cNvPr>
          <p:cNvSpPr txBox="1"/>
          <p:nvPr/>
        </p:nvSpPr>
        <p:spPr>
          <a:xfrm>
            <a:off x="433953" y="1384914"/>
            <a:ext cx="11481847" cy="204408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b="1" dirty="0"/>
              <a:t>Here are a few states that stand out based on subsidies, ease of doing business, and governance stability: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Gujarat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Maharashtra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Tamil Nadu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Karnataka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Telangana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89889-A0AD-6336-5241-77880AF3C0AD}"/>
              </a:ext>
            </a:extLst>
          </p:cNvPr>
          <p:cNvSpPr txBox="1"/>
          <p:nvPr/>
        </p:nvSpPr>
        <p:spPr>
          <a:xfrm>
            <a:off x="433954" y="478113"/>
            <a:ext cx="11481847" cy="64633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Which state of India is ideal to start the manufacturing unit? (Based on subsidies provided, ease of doing business, stability in governance etc.) 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352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CD7AC63-5133-8E1D-5973-7CCD7549F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53981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8A72D2-0D70-340E-CD2A-2778502827A1}"/>
              </a:ext>
            </a:extLst>
          </p:cNvPr>
          <p:cNvSpPr txBox="1"/>
          <p:nvPr/>
        </p:nvSpPr>
        <p:spPr>
          <a:xfrm>
            <a:off x="433955" y="1057541"/>
            <a:ext cx="11481846" cy="411676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dirty="0"/>
              <a:t>For launching a new EV vehicle, </a:t>
            </a:r>
            <a:r>
              <a:rPr lang="en-US" sz="1600" dirty="0" err="1"/>
              <a:t>AtliQ</a:t>
            </a:r>
            <a:r>
              <a:rPr lang="en-US" sz="1600" dirty="0"/>
              <a:t> Motors could consider these top three recommendations: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/>
              <a:t>Innovative Technology Showcase</a:t>
            </a:r>
            <a:r>
              <a:rPr lang="en-US" sz="1600" dirty="0"/>
              <a:t>: Highlight the unique technology and features of the EV in your launch. This could include advanced battery life, charging speed, autonomous driving capabilities, and any eco-friendly innovations. Host interactive demonstrations or virtual reality experiences to allow potential customers to engage with the technology firsthand.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/>
              <a:t>Collaborative Partnerships</a:t>
            </a:r>
            <a:r>
              <a:rPr lang="en-US" sz="1600" dirty="0"/>
              <a:t>: Partner with tech influencers, automotive journalists, and environmental advocates to create buzz around the launch. Collaborations with established brands or tech companies can also enhance credibility and reach. Consider a launch event that integrates live streaming or virtual participation to engage a global audience.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/>
              <a:t>Sustainability Focus</a:t>
            </a:r>
            <a:r>
              <a:rPr lang="en-US" sz="1600" dirty="0"/>
              <a:t>: Emphasize the environmental benefits of the EV, not only in the vehicle’s performance but also in the company’s overall sustainability practices. Share details about how </a:t>
            </a:r>
            <a:r>
              <a:rPr lang="en-US" sz="1600" dirty="0" err="1"/>
              <a:t>AtliQ</a:t>
            </a:r>
            <a:r>
              <a:rPr lang="en-US" sz="1600" dirty="0"/>
              <a:t> Motors is contributing to reducing carbon emissions, using sustainable materials, or supporting green initiatives. This can resonate strongly with eco-conscious consumers and position the brand as a leader in sustainable automotive solutions.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42CCCD-0525-F79A-477B-B2771E8A2285}"/>
              </a:ext>
            </a:extLst>
          </p:cNvPr>
          <p:cNvSpPr txBox="1"/>
          <p:nvPr/>
        </p:nvSpPr>
        <p:spPr>
          <a:xfrm>
            <a:off x="433954" y="478113"/>
            <a:ext cx="11481847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My top 3 recommendations for </a:t>
            </a:r>
            <a:r>
              <a:rPr lang="en-US" dirty="0" err="1">
                <a:solidFill>
                  <a:schemeClr val="bg1"/>
                </a:solidFill>
              </a:rPr>
              <a:t>AtliQ</a:t>
            </a:r>
            <a:r>
              <a:rPr lang="en-US" dirty="0">
                <a:solidFill>
                  <a:schemeClr val="bg1"/>
                </a:solidFill>
              </a:rPr>
              <a:t> Motors. 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3601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817</Words>
  <Application>Microsoft Office PowerPoint</Application>
  <PresentationFormat>Widescreen</PresentationFormat>
  <Paragraphs>59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Rohith Reddy</dc:creator>
  <cp:lastModifiedBy>Rohith Reddy</cp:lastModifiedBy>
  <cp:revision>2</cp:revision>
  <dcterms:created xsi:type="dcterms:W3CDTF">2024-08-11T19:01:08Z</dcterms:created>
  <dcterms:modified xsi:type="dcterms:W3CDTF">2024-08-12T12:56:56Z</dcterms:modified>
</cp:coreProperties>
</file>

<file path=docProps/thumbnail.jpeg>
</file>